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3" r:id="rId7"/>
    <p:sldId id="261" r:id="rId8"/>
    <p:sldId id="262" r:id="rId9"/>
    <p:sldId id="264" r:id="rId10"/>
    <p:sldId id="265" r:id="rId11"/>
    <p:sldId id="266" r:id="rId12"/>
    <p:sldId id="267" r:id="rId13"/>
    <p:sldId id="268" r:id="rId14"/>
    <p:sldId id="269" r:id="rId15"/>
    <p:sldId id="270" r:id="rId16"/>
    <p:sldId id="281" r:id="rId17"/>
    <p:sldId id="272" r:id="rId18"/>
    <p:sldId id="271" r:id="rId19"/>
    <p:sldId id="273" r:id="rId20"/>
    <p:sldId id="274" r:id="rId21"/>
    <p:sldId id="275" r:id="rId22"/>
    <p:sldId id="276" r:id="rId23"/>
    <p:sldId id="277" r:id="rId24"/>
    <p:sldId id="278" r:id="rId25"/>
    <p:sldId id="279" r:id="rId26"/>
    <p:sldId id="280"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5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MX"/>
              <a:t>LEY DE INGRESOS DE LA FEDERACION 2014</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ofPieChart>
        <c:ofPieType val="pie"/>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cat>
            <c:strRef>
              <c:f>Hoja2!$A$1:$A$8</c:f>
              <c:strCache>
                <c:ptCount val="8"/>
                <c:pt idx="0">
                  <c:v>IMPUESTOS</c:v>
                </c:pt>
                <c:pt idx="1">
                  <c:v>CONTRIBUCIONES DE MEJORAS</c:v>
                </c:pt>
                <c:pt idx="2">
                  <c:v>DERECHOS</c:v>
                </c:pt>
                <c:pt idx="3">
                  <c:v>PRODUCTOS</c:v>
                </c:pt>
                <c:pt idx="4">
                  <c:v>APROVECHAMIENTOS</c:v>
                </c:pt>
                <c:pt idx="5">
                  <c:v>CUOTAS Y APORTACIONES DE SEGURIDAD SOCIAL</c:v>
                </c:pt>
                <c:pt idx="6">
                  <c:v>VENTA DE BIENES Y SERVICIOS</c:v>
                </c:pt>
                <c:pt idx="7">
                  <c:v>FINANCIAMIENTOS</c:v>
                </c:pt>
              </c:strCache>
            </c:strRef>
          </c:cat>
          <c:val>
            <c:numRef>
              <c:f>Hoja2!$B$1:$B$8</c:f>
              <c:numCache>
                <c:formatCode>General</c:formatCode>
                <c:ptCount val="8"/>
                <c:pt idx="0">
                  <c:v>1770163</c:v>
                </c:pt>
                <c:pt idx="1">
                  <c:v>27.8</c:v>
                </c:pt>
                <c:pt idx="2">
                  <c:v>855023.4</c:v>
                </c:pt>
                <c:pt idx="3">
                  <c:v>5665.7</c:v>
                </c:pt>
                <c:pt idx="4">
                  <c:v>112081.2</c:v>
                </c:pt>
                <c:pt idx="5">
                  <c:v>228188</c:v>
                </c:pt>
                <c:pt idx="6">
                  <c:v>878598.7</c:v>
                </c:pt>
                <c:pt idx="7">
                  <c:v>650478</c:v>
                </c:pt>
              </c:numCache>
            </c:numRef>
          </c:val>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MX"/>
              <a:t>Ley de Ingresos</a:t>
            </a:r>
            <a:r>
              <a:rPr lang="es-MX" baseline="0"/>
              <a:t> Estatal 2014</a:t>
            </a:r>
            <a:endParaRPr lang="es-MX"/>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ofPieChart>
        <c:ofPieType val="pie"/>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cat>
            <c:strRef>
              <c:f>Hoja1!$A$2:$A$10</c:f>
              <c:strCache>
                <c:ptCount val="9"/>
                <c:pt idx="0">
                  <c:v>IMPUESTOS</c:v>
                </c:pt>
                <c:pt idx="1">
                  <c:v>DERECHOS</c:v>
                </c:pt>
                <c:pt idx="2">
                  <c:v>PRODUCTOS</c:v>
                </c:pt>
                <c:pt idx="3">
                  <c:v>APROVECHAMIENTOS</c:v>
                </c:pt>
                <c:pt idx="4">
                  <c:v>OTRAS APORTACCIONES</c:v>
                </c:pt>
                <c:pt idx="5">
                  <c:v>PARTICIPACIONES</c:v>
                </c:pt>
                <c:pt idx="6">
                  <c:v>FONDOS DE APORTACION FEDERAL</c:v>
                </c:pt>
                <c:pt idx="7">
                  <c:v>CONVENIOS</c:v>
                </c:pt>
                <c:pt idx="8">
                  <c:v>FINANCIAMIENTOS</c:v>
                </c:pt>
              </c:strCache>
            </c:strRef>
          </c:cat>
          <c:val>
            <c:numRef>
              <c:f>Hoja1!$B$2:$B$10</c:f>
              <c:numCache>
                <c:formatCode>General</c:formatCode>
                <c:ptCount val="9"/>
                <c:pt idx="0">
                  <c:v>1559138128</c:v>
                </c:pt>
                <c:pt idx="1">
                  <c:v>840853025</c:v>
                </c:pt>
                <c:pt idx="2">
                  <c:v>43664121</c:v>
                </c:pt>
                <c:pt idx="3">
                  <c:v>249063209</c:v>
                </c:pt>
                <c:pt idx="4">
                  <c:v>26900000</c:v>
                </c:pt>
                <c:pt idx="5">
                  <c:v>6651512293</c:v>
                </c:pt>
                <c:pt idx="6">
                  <c:v>6200374531</c:v>
                </c:pt>
                <c:pt idx="7">
                  <c:v>1351713619</c:v>
                </c:pt>
                <c:pt idx="8">
                  <c:v>537500000</c:v>
                </c:pt>
              </c:numCache>
            </c:numRef>
          </c:val>
        </c:ser>
        <c:dLbls>
          <c:showLegendKey val="0"/>
          <c:showVal val="0"/>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E375798C-82C5-4361-AA5D-A47885849728}" type="datetimeFigureOut">
              <a:rPr lang="es-MX" smtClean="0"/>
              <a:t>05/09/2014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195817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375798C-82C5-4361-AA5D-A47885849728}" type="datetimeFigureOut">
              <a:rPr lang="es-MX" smtClean="0"/>
              <a:t>05/09/2014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351333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375798C-82C5-4361-AA5D-A47885849728}" type="datetimeFigureOut">
              <a:rPr lang="es-MX" smtClean="0"/>
              <a:t>05/09/2014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74747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375798C-82C5-4361-AA5D-A47885849728}" type="datetimeFigureOut">
              <a:rPr lang="es-MX" smtClean="0"/>
              <a:t>05/09/2014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41557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375798C-82C5-4361-AA5D-A47885849728}" type="datetimeFigureOut">
              <a:rPr lang="es-MX" smtClean="0"/>
              <a:t>05/09/2014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212073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375798C-82C5-4361-AA5D-A47885849728}" type="datetimeFigureOut">
              <a:rPr lang="es-MX" smtClean="0"/>
              <a:t>05/09/2014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202942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375798C-82C5-4361-AA5D-A47885849728}" type="datetimeFigureOut">
              <a:rPr lang="es-MX" smtClean="0"/>
              <a:t>05/09/2014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55751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E375798C-82C5-4361-AA5D-A47885849728}" type="datetimeFigureOut">
              <a:rPr lang="es-MX" smtClean="0"/>
              <a:t>05/09/2014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107241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75798C-82C5-4361-AA5D-A47885849728}" type="datetimeFigureOut">
              <a:rPr lang="es-MX" smtClean="0"/>
              <a:t>05/09/2014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28725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75798C-82C5-4361-AA5D-A47885849728}" type="datetimeFigureOut">
              <a:rPr lang="es-MX" smtClean="0"/>
              <a:t>05/09/2014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60287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75798C-82C5-4361-AA5D-A47885849728}" type="datetimeFigureOut">
              <a:rPr lang="es-MX" smtClean="0"/>
              <a:t>05/09/2014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FD6AC34-AA44-4137-A28C-2CF990244E27}" type="slidenum">
              <a:rPr lang="es-MX" smtClean="0"/>
              <a:t>‹Nº›</a:t>
            </a:fld>
            <a:endParaRPr lang="es-MX"/>
          </a:p>
        </p:txBody>
      </p:sp>
    </p:spTree>
    <p:extLst>
      <p:ext uri="{BB962C8B-B14F-4D97-AF65-F5344CB8AC3E}">
        <p14:creationId xmlns:p14="http://schemas.microsoft.com/office/powerpoint/2010/main" val="339413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5798C-82C5-4361-AA5D-A47885849728}" type="datetimeFigureOut">
              <a:rPr lang="es-MX" smtClean="0"/>
              <a:t>05/09/2014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6AC34-AA44-4137-A28C-2CF990244E27}" type="slidenum">
              <a:rPr lang="es-MX" smtClean="0"/>
              <a:t>‹Nº›</a:t>
            </a:fld>
            <a:endParaRPr lang="es-MX"/>
          </a:p>
        </p:txBody>
      </p:sp>
    </p:spTree>
    <p:extLst>
      <p:ext uri="{BB962C8B-B14F-4D97-AF65-F5344CB8AC3E}">
        <p14:creationId xmlns:p14="http://schemas.microsoft.com/office/powerpoint/2010/main" val="27840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Introducción a las contribuciones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292616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85888" y="-22225"/>
            <a:ext cx="9207772" cy="6880226"/>
          </a:xfrm>
          <a:prstGeom prst="rect">
            <a:avLst/>
          </a:prstGeom>
        </p:spPr>
      </p:pic>
    </p:spTree>
    <p:extLst>
      <p:ext uri="{BB962C8B-B14F-4D97-AF65-F5344CB8AC3E}">
        <p14:creationId xmlns:p14="http://schemas.microsoft.com/office/powerpoint/2010/main" val="365414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862137" y="157162"/>
            <a:ext cx="8467725" cy="6543675"/>
          </a:xfrm>
          <a:prstGeom prst="rect">
            <a:avLst/>
          </a:prstGeom>
        </p:spPr>
      </p:pic>
    </p:spTree>
    <p:extLst>
      <p:ext uri="{BB962C8B-B14F-4D97-AF65-F5344CB8AC3E}">
        <p14:creationId xmlns:p14="http://schemas.microsoft.com/office/powerpoint/2010/main" val="217700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04937" y="242887"/>
            <a:ext cx="9382125" cy="6372225"/>
          </a:xfrm>
          <a:prstGeom prst="rect">
            <a:avLst/>
          </a:prstGeom>
        </p:spPr>
      </p:pic>
    </p:spTree>
    <p:extLst>
      <p:ext uri="{BB962C8B-B14F-4D97-AF65-F5344CB8AC3E}">
        <p14:creationId xmlns:p14="http://schemas.microsoft.com/office/powerpoint/2010/main" val="386794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Imagen 3"/>
          <p:cNvPicPr>
            <a:picLocks noChangeAspect="1"/>
          </p:cNvPicPr>
          <p:nvPr/>
        </p:nvPicPr>
        <p:blipFill>
          <a:blip r:embed="rId2"/>
          <a:stretch>
            <a:fillRect/>
          </a:stretch>
        </p:blipFill>
        <p:spPr>
          <a:xfrm>
            <a:off x="1188185" y="799286"/>
            <a:ext cx="9324975" cy="2962275"/>
          </a:xfrm>
          <a:prstGeom prst="rect">
            <a:avLst/>
          </a:prstGeom>
        </p:spPr>
      </p:pic>
      <p:pic>
        <p:nvPicPr>
          <p:cNvPr id="5" name="Imagen 4"/>
          <p:cNvPicPr>
            <a:picLocks noChangeAspect="1"/>
          </p:cNvPicPr>
          <p:nvPr/>
        </p:nvPicPr>
        <p:blipFill>
          <a:blip r:embed="rId3"/>
          <a:stretch>
            <a:fillRect/>
          </a:stretch>
        </p:blipFill>
        <p:spPr>
          <a:xfrm>
            <a:off x="2632039" y="4103531"/>
            <a:ext cx="7820025" cy="390525"/>
          </a:xfrm>
          <a:prstGeom prst="rect">
            <a:avLst/>
          </a:prstGeom>
        </p:spPr>
      </p:pic>
    </p:spTree>
    <p:extLst>
      <p:ext uri="{BB962C8B-B14F-4D97-AF65-F5344CB8AC3E}">
        <p14:creationId xmlns:p14="http://schemas.microsoft.com/office/powerpoint/2010/main" val="353148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 name="Imagen 4"/>
          <p:cNvPicPr>
            <a:picLocks noChangeAspect="1"/>
          </p:cNvPicPr>
          <p:nvPr/>
        </p:nvPicPr>
        <p:blipFill>
          <a:blip r:embed="rId2"/>
          <a:stretch>
            <a:fillRect/>
          </a:stretch>
        </p:blipFill>
        <p:spPr>
          <a:xfrm>
            <a:off x="1452562" y="2166937"/>
            <a:ext cx="9286875" cy="2524125"/>
          </a:xfrm>
          <a:prstGeom prst="rect">
            <a:avLst/>
          </a:prstGeom>
        </p:spPr>
      </p:pic>
    </p:spTree>
    <p:extLst>
      <p:ext uri="{BB962C8B-B14F-4D97-AF65-F5344CB8AC3E}">
        <p14:creationId xmlns:p14="http://schemas.microsoft.com/office/powerpoint/2010/main" val="97294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357312" y="2033587"/>
            <a:ext cx="9477375" cy="2790825"/>
          </a:xfrm>
          <a:prstGeom prst="rect">
            <a:avLst/>
          </a:prstGeom>
        </p:spPr>
      </p:pic>
    </p:spTree>
    <p:extLst>
      <p:ext uri="{BB962C8B-B14F-4D97-AF65-F5344CB8AC3E}">
        <p14:creationId xmlns:p14="http://schemas.microsoft.com/office/powerpoint/2010/main" val="177468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graphicFrame>
        <p:nvGraphicFramePr>
          <p:cNvPr id="4" name="Gráfico 3"/>
          <p:cNvGraphicFramePr>
            <a:graphicFrameLocks/>
          </p:cNvGraphicFramePr>
          <p:nvPr>
            <p:extLst>
              <p:ext uri="{D42A27DB-BD31-4B8C-83A1-F6EECF244321}">
                <p14:modId xmlns:p14="http://schemas.microsoft.com/office/powerpoint/2010/main" val="2895239630"/>
              </p:ext>
            </p:extLst>
          </p:nvPr>
        </p:nvGraphicFramePr>
        <p:xfrm>
          <a:off x="2225332" y="889687"/>
          <a:ext cx="8277911" cy="4680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010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Ley de ingresos estatal</a:t>
            </a:r>
            <a:endParaRPr lang="es-MX" dirty="0"/>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239513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071687" y="766762"/>
            <a:ext cx="8048625" cy="5324475"/>
          </a:xfrm>
          <a:prstGeom prst="rect">
            <a:avLst/>
          </a:prstGeom>
        </p:spPr>
      </p:pic>
    </p:spTree>
    <p:extLst>
      <p:ext uri="{BB962C8B-B14F-4D97-AF65-F5344CB8AC3E}">
        <p14:creationId xmlns:p14="http://schemas.microsoft.com/office/powerpoint/2010/main" val="250484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881312" y="1957387"/>
            <a:ext cx="6429375" cy="2943225"/>
          </a:xfrm>
          <a:prstGeom prst="rect">
            <a:avLst/>
          </a:prstGeom>
        </p:spPr>
      </p:pic>
    </p:spTree>
    <p:extLst>
      <p:ext uri="{BB962C8B-B14F-4D97-AF65-F5344CB8AC3E}">
        <p14:creationId xmlns:p14="http://schemas.microsoft.com/office/powerpoint/2010/main" val="56399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Fuentes de ingreso para los estados:</a:t>
            </a:r>
          </a:p>
          <a:p>
            <a:pPr lvl="1"/>
            <a:r>
              <a:rPr lang="es-MX" dirty="0" smtClean="0"/>
              <a:t>Impuestos</a:t>
            </a:r>
          </a:p>
          <a:p>
            <a:pPr lvl="1"/>
            <a:r>
              <a:rPr lang="es-MX" dirty="0" smtClean="0"/>
              <a:t>Derechos</a:t>
            </a:r>
          </a:p>
          <a:p>
            <a:pPr lvl="1"/>
            <a:r>
              <a:rPr lang="es-MX" dirty="0" smtClean="0"/>
              <a:t>Productos</a:t>
            </a:r>
          </a:p>
          <a:p>
            <a:pPr lvl="1"/>
            <a:r>
              <a:rPr lang="es-MX" dirty="0" smtClean="0"/>
              <a:t>Aprovechamientos</a:t>
            </a:r>
          </a:p>
          <a:p>
            <a:r>
              <a:rPr lang="es-MX" dirty="0" smtClean="0"/>
              <a:t>Otras fuentes de recursos:</a:t>
            </a:r>
          </a:p>
          <a:p>
            <a:pPr lvl="1"/>
            <a:r>
              <a:rPr lang="es-MX" dirty="0" smtClean="0"/>
              <a:t>Explotación de recursos en actividades de derecho privado</a:t>
            </a:r>
          </a:p>
          <a:p>
            <a:pPr lvl="1"/>
            <a:r>
              <a:rPr lang="es-MX" dirty="0" smtClean="0"/>
              <a:t>Financiamientos</a:t>
            </a:r>
            <a:endParaRPr lang="es-MX" dirty="0"/>
          </a:p>
        </p:txBody>
      </p:sp>
    </p:spTree>
    <p:extLst>
      <p:ext uri="{BB962C8B-B14F-4D97-AF65-F5344CB8AC3E}">
        <p14:creationId xmlns:p14="http://schemas.microsoft.com/office/powerpoint/2010/main" val="220307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090737" y="185737"/>
            <a:ext cx="8010525" cy="6486525"/>
          </a:xfrm>
          <a:prstGeom prst="rect">
            <a:avLst/>
          </a:prstGeom>
        </p:spPr>
      </p:pic>
    </p:spTree>
    <p:extLst>
      <p:ext uri="{BB962C8B-B14F-4D97-AF65-F5344CB8AC3E}">
        <p14:creationId xmlns:p14="http://schemas.microsoft.com/office/powerpoint/2010/main" val="426941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947987" y="2386012"/>
            <a:ext cx="6296025" cy="2085975"/>
          </a:xfrm>
          <a:prstGeom prst="rect">
            <a:avLst/>
          </a:prstGeom>
        </p:spPr>
      </p:pic>
      <p:pic>
        <p:nvPicPr>
          <p:cNvPr id="5" name="Imagen 4"/>
          <p:cNvPicPr>
            <a:picLocks noChangeAspect="1"/>
          </p:cNvPicPr>
          <p:nvPr/>
        </p:nvPicPr>
        <p:blipFill>
          <a:blip r:embed="rId3"/>
          <a:stretch>
            <a:fillRect/>
          </a:stretch>
        </p:blipFill>
        <p:spPr>
          <a:xfrm>
            <a:off x="2947987" y="4471987"/>
            <a:ext cx="6429375" cy="714375"/>
          </a:xfrm>
          <a:prstGeom prst="rect">
            <a:avLst/>
          </a:prstGeom>
        </p:spPr>
      </p:pic>
    </p:spTree>
    <p:extLst>
      <p:ext uri="{BB962C8B-B14F-4D97-AF65-F5344CB8AC3E}">
        <p14:creationId xmlns:p14="http://schemas.microsoft.com/office/powerpoint/2010/main" val="127566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024062" y="1195387"/>
            <a:ext cx="8143875" cy="4467225"/>
          </a:xfrm>
          <a:prstGeom prst="rect">
            <a:avLst/>
          </a:prstGeom>
        </p:spPr>
      </p:pic>
    </p:spTree>
    <p:extLst>
      <p:ext uri="{BB962C8B-B14F-4D97-AF65-F5344CB8AC3E}">
        <p14:creationId xmlns:p14="http://schemas.microsoft.com/office/powerpoint/2010/main" val="215915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138362" y="566737"/>
            <a:ext cx="7915275" cy="5724525"/>
          </a:xfrm>
          <a:prstGeom prst="rect">
            <a:avLst/>
          </a:prstGeom>
        </p:spPr>
      </p:pic>
    </p:spTree>
    <p:extLst>
      <p:ext uri="{BB962C8B-B14F-4D97-AF65-F5344CB8AC3E}">
        <p14:creationId xmlns:p14="http://schemas.microsoft.com/office/powerpoint/2010/main" val="185000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2005012" y="833437"/>
            <a:ext cx="8181975" cy="5191125"/>
          </a:xfrm>
          <a:prstGeom prst="rect">
            <a:avLst/>
          </a:prstGeom>
        </p:spPr>
      </p:pic>
    </p:spTree>
    <p:extLst>
      <p:ext uri="{BB962C8B-B14F-4D97-AF65-F5344CB8AC3E}">
        <p14:creationId xmlns:p14="http://schemas.microsoft.com/office/powerpoint/2010/main" val="88467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957387" y="547687"/>
            <a:ext cx="8277225" cy="5762625"/>
          </a:xfrm>
          <a:prstGeom prst="rect">
            <a:avLst/>
          </a:prstGeom>
        </p:spPr>
      </p:pic>
    </p:spTree>
    <p:extLst>
      <p:ext uri="{BB962C8B-B14F-4D97-AF65-F5344CB8AC3E}">
        <p14:creationId xmlns:p14="http://schemas.microsoft.com/office/powerpoint/2010/main" val="343017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graphicFrame>
        <p:nvGraphicFramePr>
          <p:cNvPr id="4" name="Gráfico 3"/>
          <p:cNvGraphicFramePr>
            <a:graphicFrameLocks/>
          </p:cNvGraphicFramePr>
          <p:nvPr>
            <p:extLst>
              <p:ext uri="{D42A27DB-BD31-4B8C-83A1-F6EECF244321}">
                <p14:modId xmlns:p14="http://schemas.microsoft.com/office/powerpoint/2010/main" val="1771900074"/>
              </p:ext>
            </p:extLst>
          </p:nvPr>
        </p:nvGraphicFramePr>
        <p:xfrm>
          <a:off x="2323070" y="1112109"/>
          <a:ext cx="7858898" cy="5064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588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643361" y="444238"/>
            <a:ext cx="10710439" cy="6080129"/>
          </a:xfrm>
          <a:prstGeom prst="rect">
            <a:avLst/>
          </a:prstGeom>
        </p:spPr>
      </p:pic>
    </p:spTree>
    <p:extLst>
      <p:ext uri="{BB962C8B-B14F-4D97-AF65-F5344CB8AC3E}">
        <p14:creationId xmlns:p14="http://schemas.microsoft.com/office/powerpoint/2010/main" val="102363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Impuestos municipales?</a:t>
            </a:r>
            <a:endParaRPr lang="es-MX" dirty="0"/>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321431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Municipios</a:t>
            </a:r>
            <a:endParaRPr lang="es-MX" dirty="0"/>
          </a:p>
        </p:txBody>
      </p:sp>
      <p:sp>
        <p:nvSpPr>
          <p:cNvPr id="3" name="Marcador de contenido 2"/>
          <p:cNvSpPr>
            <a:spLocks noGrp="1"/>
          </p:cNvSpPr>
          <p:nvPr>
            <p:ph idx="1"/>
          </p:nvPr>
        </p:nvSpPr>
        <p:spPr/>
        <p:txBody>
          <a:bodyPr/>
          <a:lstStyle/>
          <a:p>
            <a:r>
              <a:rPr lang="es-MX" dirty="0" smtClean="0"/>
              <a:t>Ley </a:t>
            </a:r>
          </a:p>
          <a:p>
            <a:pPr lvl="1"/>
            <a:r>
              <a:rPr lang="es-MX" dirty="0" smtClean="0"/>
              <a:t>IMPUESTO PREDIAL</a:t>
            </a:r>
          </a:p>
          <a:p>
            <a:pPr lvl="1"/>
            <a:r>
              <a:rPr lang="es-MX" dirty="0" smtClean="0"/>
              <a:t>DEL IMPUESTO SOBRE ADQUISICIÓN DE VEHÍCULOS DE MOTOR USADOS QUE SE REALICEN ENTRE PARTICULARES</a:t>
            </a:r>
          </a:p>
          <a:p>
            <a:pPr lvl="1"/>
            <a:r>
              <a:rPr lang="es-MX" dirty="0" smtClean="0"/>
              <a:t>DEL IMPUESTO SOBRE ESPECTÁCULOS PÚBLICOS</a:t>
            </a:r>
          </a:p>
          <a:p>
            <a:pPr lvl="1"/>
            <a:r>
              <a:rPr lang="es-MX" dirty="0" smtClean="0"/>
              <a:t>DEL IMPUESTO SOBRE HONORARIOS POR SERVICIOS MÉDICOS PROFESIONALES</a:t>
            </a:r>
          </a:p>
          <a:p>
            <a:pPr lvl="1"/>
            <a:r>
              <a:rPr lang="es-MX" dirty="0" smtClean="0"/>
              <a:t>DEL IMPUESTO SOBRE ADQUISICIÓN DE INMUEBLES </a:t>
            </a:r>
          </a:p>
          <a:p>
            <a:pPr lvl="1"/>
            <a:r>
              <a:rPr lang="es-MX" dirty="0" smtClean="0"/>
              <a:t>DEL IMPUESTO SOBRE INSTRUMENTOS PÚBLICOS Y OPERACIONES CONTRACTUALES</a:t>
            </a:r>
            <a:endParaRPr lang="es-MX" dirty="0"/>
          </a:p>
        </p:txBody>
      </p:sp>
    </p:spTree>
    <p:extLst>
      <p:ext uri="{BB962C8B-B14F-4D97-AF65-F5344CB8AC3E}">
        <p14:creationId xmlns:p14="http://schemas.microsoft.com/office/powerpoint/2010/main" val="172519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Que son los impuestos?</a:t>
            </a:r>
            <a:endParaRPr lang="es-MX" dirty="0"/>
          </a:p>
        </p:txBody>
      </p:sp>
    </p:spTree>
    <p:extLst>
      <p:ext uri="{BB962C8B-B14F-4D97-AF65-F5344CB8AC3E}">
        <p14:creationId xmlns:p14="http://schemas.microsoft.com/office/powerpoint/2010/main" val="3176290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Ley del Impuesto Sobre la Renta</a:t>
            </a:r>
            <a:endParaRPr lang="es-MX" dirty="0"/>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2355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MX"/>
          </a:p>
        </p:txBody>
      </p:sp>
      <p:sp>
        <p:nvSpPr>
          <p:cNvPr id="5" name="Marcador de contenido 4"/>
          <p:cNvSpPr>
            <a:spLocks noGrp="1"/>
          </p:cNvSpPr>
          <p:nvPr>
            <p:ph idx="1"/>
          </p:nvPr>
        </p:nvSpPr>
        <p:spPr/>
        <p:txBody>
          <a:bodyPr>
            <a:normAutofit/>
          </a:bodyPr>
          <a:lstStyle/>
          <a:p>
            <a:r>
              <a:rPr lang="es-MX" dirty="0" smtClean="0"/>
              <a:t>Artículo 1. Las personas físicas y las morales están obligadas al pago del impuesto sobre la renta en los siguientes casos:</a:t>
            </a:r>
          </a:p>
          <a:p>
            <a:pPr lvl="1"/>
            <a:r>
              <a:rPr lang="es-MX" dirty="0" smtClean="0"/>
              <a:t>I. Las residentes en México, respecto de todos sus ingresos, cualquiera que sea la ubicación de la fuente de riqueza de donde procedan.</a:t>
            </a:r>
          </a:p>
          <a:p>
            <a:pPr lvl="1"/>
            <a:r>
              <a:rPr lang="es-MX" dirty="0" smtClean="0"/>
              <a:t>II. Los residentes en el extranjero que tengan un establecimiento permanente en el país, respecto de los ingresos atribuibles a dicho establecimiento permanente.</a:t>
            </a:r>
          </a:p>
          <a:p>
            <a:pPr lvl="1"/>
            <a:r>
              <a:rPr lang="es-MX" dirty="0" smtClean="0"/>
              <a:t>III. Los residentes en el extranjero, respecto de los ingresos procedentes de fuentes de riqueza situadas en territorio nacional, cuando no tengan un establecimiento permanente en el país, o cuando teniéndolo, dichos ingresos no sean atribuibles a éste.</a:t>
            </a:r>
          </a:p>
          <a:p>
            <a:endParaRPr lang="es-MX" dirty="0"/>
          </a:p>
        </p:txBody>
      </p:sp>
    </p:spTree>
    <p:extLst>
      <p:ext uri="{BB962C8B-B14F-4D97-AF65-F5344CB8AC3E}">
        <p14:creationId xmlns:p14="http://schemas.microsoft.com/office/powerpoint/2010/main" val="1748099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Estructura de pago</a:t>
            </a:r>
            <a:endParaRPr lang="es-MX" dirty="0"/>
          </a:p>
        </p:txBody>
      </p:sp>
      <p:sp>
        <p:nvSpPr>
          <p:cNvPr id="3" name="Marcador de contenido 2"/>
          <p:cNvSpPr>
            <a:spLocks noGrp="1"/>
          </p:cNvSpPr>
          <p:nvPr>
            <p:ph idx="1"/>
          </p:nvPr>
        </p:nvSpPr>
        <p:spPr/>
        <p:txBody>
          <a:bodyPr/>
          <a:lstStyle/>
          <a:p>
            <a:r>
              <a:rPr lang="es-MX" dirty="0" smtClean="0"/>
              <a:t>Ingresos</a:t>
            </a:r>
          </a:p>
          <a:p>
            <a:pPr lvl="1"/>
            <a:r>
              <a:rPr lang="es-MX" dirty="0" smtClean="0"/>
              <a:t>Al momento de cobro, o facturación, o firme.</a:t>
            </a:r>
          </a:p>
          <a:p>
            <a:r>
              <a:rPr lang="es-MX" dirty="0" smtClean="0"/>
              <a:t>Deducciones</a:t>
            </a:r>
          </a:p>
          <a:p>
            <a:pPr lvl="1"/>
            <a:r>
              <a:rPr lang="es-MX" dirty="0" smtClean="0"/>
              <a:t>costo de lo vendido </a:t>
            </a:r>
          </a:p>
          <a:p>
            <a:pPr lvl="1"/>
            <a:r>
              <a:rPr lang="es-MX" dirty="0" smtClean="0"/>
              <a:t>gastos</a:t>
            </a:r>
          </a:p>
          <a:p>
            <a:pPr lvl="1"/>
            <a:r>
              <a:rPr lang="es-MX" dirty="0" smtClean="0"/>
              <a:t>Inversiones (activos fijos)</a:t>
            </a:r>
          </a:p>
          <a:p>
            <a:r>
              <a:rPr lang="es-MX" dirty="0" smtClean="0"/>
              <a:t>Diferencia = Base de Impuesto</a:t>
            </a:r>
          </a:p>
          <a:p>
            <a:pPr lvl="1"/>
            <a:r>
              <a:rPr lang="es-MX" dirty="0" smtClean="0"/>
              <a:t>Tasa empresarial 30%</a:t>
            </a:r>
          </a:p>
          <a:p>
            <a:pPr lvl="1"/>
            <a:endParaRPr lang="es-MX" dirty="0" smtClean="0"/>
          </a:p>
          <a:p>
            <a:pPr lvl="1"/>
            <a:endParaRPr lang="es-MX" dirty="0"/>
          </a:p>
        </p:txBody>
      </p:sp>
    </p:spTree>
    <p:extLst>
      <p:ext uri="{BB962C8B-B14F-4D97-AF65-F5344CB8AC3E}">
        <p14:creationId xmlns:p14="http://schemas.microsoft.com/office/powerpoint/2010/main" val="3259736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Deducciones</a:t>
            </a:r>
            <a:endParaRPr lang="es-MX" dirty="0"/>
          </a:p>
        </p:txBody>
      </p:sp>
      <p:sp>
        <p:nvSpPr>
          <p:cNvPr id="3" name="Marcador de contenido 2"/>
          <p:cNvSpPr>
            <a:spLocks noGrp="1"/>
          </p:cNvSpPr>
          <p:nvPr>
            <p:ph idx="1"/>
          </p:nvPr>
        </p:nvSpPr>
        <p:spPr/>
        <p:txBody>
          <a:bodyPr>
            <a:normAutofit lnSpcReduction="10000"/>
          </a:bodyPr>
          <a:lstStyle/>
          <a:p>
            <a:r>
              <a:rPr lang="es-MX" dirty="0" smtClean="0"/>
              <a:t>Artículo 27. Las deducciones autorizadas en este Título deberán reunir los siguientes requisitos:</a:t>
            </a:r>
          </a:p>
          <a:p>
            <a:pPr lvl="1"/>
            <a:r>
              <a:rPr lang="es-MX" dirty="0" smtClean="0"/>
              <a:t>I. Ser estrictamente indispensables para los fines de la actividad del contribuyente, salvo que se trate de donativos no onerosos ni remunerativos, que satisfagan los requisitos previstos …</a:t>
            </a:r>
          </a:p>
          <a:p>
            <a:pPr lvl="1"/>
            <a:r>
              <a:rPr lang="es-MX" dirty="0" smtClean="0"/>
              <a:t>II. Que cuando esta Ley permita la deducción de inversiones se proceda en los términos de la Sección II de este Capítulo.</a:t>
            </a:r>
          </a:p>
          <a:p>
            <a:pPr lvl="1"/>
            <a:r>
              <a:rPr lang="es-MX" dirty="0" smtClean="0"/>
              <a:t>III. Estar amparadas con un comprobante fiscal y que los pagos cuyo monto exceda de $2,000.00 se efectúen mediante transferencia electrónica de fondos desde cuentas abiertas a nombre del contribuyente en instituciones que componen el sistema financiero, deberán contener la clave del registro federal de contribuyentes de quien lo expide, así como en el anverso del mismo la expresión "para abono en cuenta del beneficiario".</a:t>
            </a:r>
          </a:p>
          <a:p>
            <a:pPr lvl="1"/>
            <a:endParaRPr lang="es-MX" dirty="0"/>
          </a:p>
        </p:txBody>
      </p:sp>
    </p:spTree>
    <p:extLst>
      <p:ext uri="{BB962C8B-B14F-4D97-AF65-F5344CB8AC3E}">
        <p14:creationId xmlns:p14="http://schemas.microsoft.com/office/powerpoint/2010/main" val="310722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Deducción de inversiones</a:t>
            </a:r>
            <a:endParaRPr lang="es-MX" dirty="0"/>
          </a:p>
        </p:txBody>
      </p:sp>
      <p:sp>
        <p:nvSpPr>
          <p:cNvPr id="3" name="Marcador de contenido 2"/>
          <p:cNvSpPr>
            <a:spLocks noGrp="1"/>
          </p:cNvSpPr>
          <p:nvPr>
            <p:ph idx="1"/>
          </p:nvPr>
        </p:nvSpPr>
        <p:spPr/>
        <p:txBody>
          <a:bodyPr>
            <a:normAutofit fontScale="85000" lnSpcReduction="20000"/>
          </a:bodyPr>
          <a:lstStyle/>
          <a:p>
            <a:r>
              <a:rPr lang="es-MX" dirty="0" smtClean="0"/>
              <a:t>Construcciones 5%</a:t>
            </a:r>
          </a:p>
          <a:p>
            <a:r>
              <a:rPr lang="es-MX" dirty="0" smtClean="0"/>
              <a:t>Mobiliario 10%</a:t>
            </a:r>
          </a:p>
          <a:p>
            <a:r>
              <a:rPr lang="es-MX" dirty="0" smtClean="0"/>
              <a:t>Embarcaciones 6%</a:t>
            </a:r>
          </a:p>
          <a:p>
            <a:r>
              <a:rPr lang="es-MX" dirty="0" smtClean="0"/>
              <a:t>Aviones fumigación 25%</a:t>
            </a:r>
          </a:p>
          <a:p>
            <a:r>
              <a:rPr lang="es-MX" dirty="0" smtClean="0"/>
              <a:t>Aviones en general 10%</a:t>
            </a:r>
          </a:p>
          <a:p>
            <a:pPr lvl="1"/>
            <a:r>
              <a:rPr lang="es-MX" dirty="0" smtClean="0"/>
              <a:t>$8,600,000</a:t>
            </a:r>
          </a:p>
          <a:p>
            <a:r>
              <a:rPr lang="es-MX" dirty="0" smtClean="0"/>
              <a:t>Automóviles, camiones, remolques 25%</a:t>
            </a:r>
          </a:p>
          <a:p>
            <a:pPr lvl="1"/>
            <a:r>
              <a:rPr lang="es-MX" dirty="0" smtClean="0"/>
              <a:t>Limite automóvil $130,000</a:t>
            </a:r>
          </a:p>
          <a:p>
            <a:r>
              <a:rPr lang="es-MX" dirty="0" smtClean="0"/>
              <a:t>Computadoras 30%</a:t>
            </a:r>
          </a:p>
          <a:p>
            <a:r>
              <a:rPr lang="es-MX" dirty="0" smtClean="0"/>
              <a:t>Herramienta 35%</a:t>
            </a:r>
          </a:p>
          <a:p>
            <a:r>
              <a:rPr lang="es-MX" dirty="0" err="1" smtClean="0"/>
              <a:t>Demas</a:t>
            </a:r>
            <a:r>
              <a:rPr lang="es-MX" dirty="0" smtClean="0"/>
              <a:t> casos 10%</a:t>
            </a:r>
          </a:p>
          <a:p>
            <a:r>
              <a:rPr lang="es-MX" dirty="0" smtClean="0"/>
              <a:t>Maquinaria de construcción 25%</a:t>
            </a:r>
          </a:p>
          <a:p>
            <a:pPr lvl="1"/>
            <a:endParaRPr lang="es-MX" dirty="0" smtClean="0"/>
          </a:p>
        </p:txBody>
      </p:sp>
    </p:spTree>
    <p:extLst>
      <p:ext uri="{BB962C8B-B14F-4D97-AF65-F5344CB8AC3E}">
        <p14:creationId xmlns:p14="http://schemas.microsoft.com/office/powerpoint/2010/main" val="3512495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Imagen 3"/>
          <p:cNvPicPr>
            <a:picLocks noChangeAspect="1"/>
          </p:cNvPicPr>
          <p:nvPr/>
        </p:nvPicPr>
        <p:blipFill>
          <a:blip r:embed="rId2"/>
          <a:stretch>
            <a:fillRect/>
          </a:stretch>
        </p:blipFill>
        <p:spPr>
          <a:xfrm>
            <a:off x="2690812" y="661987"/>
            <a:ext cx="6810375" cy="5534025"/>
          </a:xfrm>
          <a:prstGeom prst="rect">
            <a:avLst/>
          </a:prstGeom>
        </p:spPr>
      </p:pic>
    </p:spTree>
    <p:extLst>
      <p:ext uri="{BB962C8B-B14F-4D97-AF65-F5344CB8AC3E}">
        <p14:creationId xmlns:p14="http://schemas.microsoft.com/office/powerpoint/2010/main" val="55785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Ejemplos:</a:t>
            </a:r>
            <a:endParaRPr lang="es-MX" dirty="0"/>
          </a:p>
        </p:txBody>
      </p:sp>
      <p:sp>
        <p:nvSpPr>
          <p:cNvPr id="3" name="Marcador de contenido 2"/>
          <p:cNvSpPr>
            <a:spLocks noGrp="1"/>
          </p:cNvSpPr>
          <p:nvPr>
            <p:ph idx="1"/>
          </p:nvPr>
        </p:nvSpPr>
        <p:spPr/>
        <p:txBody>
          <a:bodyPr/>
          <a:lstStyle/>
          <a:p>
            <a:r>
              <a:rPr lang="es-MX" dirty="0" smtClean="0"/>
              <a:t>Personas </a:t>
            </a:r>
            <a:r>
              <a:rPr lang="es-MX" dirty="0" err="1" smtClean="0"/>
              <a:t>Fisicas</a:t>
            </a:r>
            <a:endParaRPr lang="es-MX" dirty="0" smtClean="0"/>
          </a:p>
          <a:p>
            <a:pPr lvl="1"/>
            <a:r>
              <a:rPr lang="es-MX" dirty="0" smtClean="0"/>
              <a:t>3,000 mensual</a:t>
            </a:r>
          </a:p>
          <a:p>
            <a:pPr lvl="1"/>
            <a:r>
              <a:rPr lang="es-MX" dirty="0" smtClean="0"/>
              <a:t>6,000 mensual</a:t>
            </a:r>
          </a:p>
          <a:p>
            <a:pPr lvl="1"/>
            <a:r>
              <a:rPr lang="es-MX" dirty="0" smtClean="0"/>
              <a:t>9,000 mensual</a:t>
            </a:r>
          </a:p>
          <a:p>
            <a:pPr lvl="1"/>
            <a:r>
              <a:rPr lang="es-MX" dirty="0" smtClean="0"/>
              <a:t>15,000 mensual</a:t>
            </a:r>
            <a:endParaRPr lang="es-MX" dirty="0"/>
          </a:p>
        </p:txBody>
      </p:sp>
    </p:spTree>
    <p:extLst>
      <p:ext uri="{BB962C8B-B14F-4D97-AF65-F5344CB8AC3E}">
        <p14:creationId xmlns:p14="http://schemas.microsoft.com/office/powerpoint/2010/main" val="315615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LEY DEL IMPUESTO AL VALOR AGREGADO</a:t>
            </a:r>
            <a:endParaRPr lang="es-MX" dirty="0"/>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661756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endParaRPr lang="es-MX"/>
          </a:p>
        </p:txBody>
      </p:sp>
      <p:sp>
        <p:nvSpPr>
          <p:cNvPr id="7" name="Marcador de contenido 6"/>
          <p:cNvSpPr>
            <a:spLocks noGrp="1"/>
          </p:cNvSpPr>
          <p:nvPr>
            <p:ph idx="1"/>
          </p:nvPr>
        </p:nvSpPr>
        <p:spPr/>
        <p:txBody>
          <a:bodyPr>
            <a:normAutofit fontScale="70000" lnSpcReduction="20000"/>
          </a:bodyPr>
          <a:lstStyle/>
          <a:p>
            <a:r>
              <a:rPr lang="es-MX" dirty="0" smtClean="0"/>
              <a:t>Artículo 1o.- Están obligadas al pago del impuesto al valor agregado establecido en esta Ley, las personas físicas y las morales que, en territorio nacional, realicen los actos o actividades siguientes:</a:t>
            </a:r>
          </a:p>
          <a:p>
            <a:r>
              <a:rPr lang="es-MX" dirty="0" smtClean="0"/>
              <a:t>I.- Enajenen bienes.</a:t>
            </a:r>
          </a:p>
          <a:p>
            <a:r>
              <a:rPr lang="es-MX" dirty="0" smtClean="0"/>
              <a:t>II.- Presten servicios independientes.</a:t>
            </a:r>
          </a:p>
          <a:p>
            <a:r>
              <a:rPr lang="es-MX" dirty="0" smtClean="0"/>
              <a:t>III.- Otorguen el uso o goce temporal de bienes.</a:t>
            </a:r>
          </a:p>
          <a:p>
            <a:r>
              <a:rPr lang="es-MX" dirty="0" smtClean="0"/>
              <a:t>IV.- Importen bienes o servicios.</a:t>
            </a:r>
          </a:p>
          <a:p>
            <a:endParaRPr lang="es-MX" dirty="0" smtClean="0"/>
          </a:p>
          <a:p>
            <a:r>
              <a:rPr lang="es-MX" dirty="0" smtClean="0"/>
              <a:t>El impuesto se calculará aplicando a los valores que señala esta Ley, la tasa del 16%. </a:t>
            </a:r>
          </a:p>
          <a:p>
            <a:r>
              <a:rPr lang="es-MX" dirty="0" smtClean="0"/>
              <a:t>El impuesto al valor agregado en ningún caso se considerará que forma parte de dichos valores.</a:t>
            </a:r>
          </a:p>
          <a:p>
            <a:endParaRPr lang="es-MX" dirty="0" smtClean="0"/>
          </a:p>
          <a:p>
            <a:r>
              <a:rPr lang="es-MX" dirty="0" smtClean="0"/>
              <a:t>El contribuyente trasladará dicho impuesto, en forma expresa y por separado, a las personas que adquieran los bienes, los usen o gocen temporalmente, o reciban los servicios.</a:t>
            </a:r>
          </a:p>
          <a:p>
            <a:endParaRPr lang="es-MX" dirty="0"/>
          </a:p>
        </p:txBody>
      </p:sp>
    </p:spTree>
    <p:extLst>
      <p:ext uri="{BB962C8B-B14F-4D97-AF65-F5344CB8AC3E}">
        <p14:creationId xmlns:p14="http://schemas.microsoft.com/office/powerpoint/2010/main" val="378110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idx="1"/>
          </p:nvPr>
        </p:nvSpPr>
        <p:spPr/>
        <p:txBody>
          <a:bodyPr/>
          <a:lstStyle/>
          <a:p>
            <a:r>
              <a:rPr lang="es-MX" dirty="0" smtClean="0"/>
              <a:t>Venta:</a:t>
            </a:r>
          </a:p>
          <a:p>
            <a:pPr lvl="1"/>
            <a:r>
              <a:rPr lang="es-MX" dirty="0" smtClean="0"/>
              <a:t>$1,000,000	IVA:	$160,000</a:t>
            </a:r>
          </a:p>
          <a:p>
            <a:endParaRPr lang="es-MX" dirty="0"/>
          </a:p>
          <a:p>
            <a:r>
              <a:rPr lang="es-MX" dirty="0" smtClean="0"/>
              <a:t>Costos y deducciones</a:t>
            </a:r>
          </a:p>
          <a:p>
            <a:pPr lvl="1"/>
            <a:r>
              <a:rPr lang="es-MX" dirty="0" smtClean="0"/>
              <a:t>$700,000	IVA:	$112,000</a:t>
            </a:r>
          </a:p>
          <a:p>
            <a:pPr lvl="1"/>
            <a:endParaRPr lang="es-MX" dirty="0"/>
          </a:p>
          <a:p>
            <a:r>
              <a:rPr lang="es-MX" dirty="0" smtClean="0"/>
              <a:t>Total IVA generado: 	$160,000</a:t>
            </a:r>
          </a:p>
          <a:p>
            <a:r>
              <a:rPr lang="es-MX" dirty="0" smtClean="0"/>
              <a:t>Trasladado			$112,000</a:t>
            </a:r>
          </a:p>
          <a:p>
            <a:r>
              <a:rPr lang="es-MX" dirty="0" smtClean="0"/>
              <a:t>Pagado por empresa	$  48,000</a:t>
            </a:r>
            <a:endParaRPr lang="es-MX" dirty="0"/>
          </a:p>
        </p:txBody>
      </p:sp>
    </p:spTree>
    <p:extLst>
      <p:ext uri="{BB962C8B-B14F-4D97-AF65-F5344CB8AC3E}">
        <p14:creationId xmlns:p14="http://schemas.microsoft.com/office/powerpoint/2010/main" val="144839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a:bodyPr>
          <a:lstStyle/>
          <a:p>
            <a:r>
              <a:rPr lang="es-MX" dirty="0" smtClean="0"/>
              <a:t>Artículo 31. Son obligaciones de los mexicanos:</a:t>
            </a:r>
          </a:p>
          <a:p>
            <a:endParaRPr lang="es-MX" dirty="0" smtClean="0"/>
          </a:p>
          <a:p>
            <a:pPr marL="0" indent="0">
              <a:buNone/>
            </a:pPr>
            <a:r>
              <a:rPr lang="es-MX" dirty="0" smtClean="0"/>
              <a:t>IV.     Contribuir para los gastos públicos, así de la Federación, como del Distrito Federal o del Estado y Municipio en que residan, de la manera proporcional y equitativa que dispongan las leyes.</a:t>
            </a:r>
            <a:endParaRPr lang="es-MX" dirty="0"/>
          </a:p>
        </p:txBody>
      </p:sp>
    </p:spTree>
    <p:extLst>
      <p:ext uri="{BB962C8B-B14F-4D97-AF65-F5344CB8AC3E}">
        <p14:creationId xmlns:p14="http://schemas.microsoft.com/office/powerpoint/2010/main" val="221775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Que impuestos debo cubrir?</a:t>
            </a:r>
            <a:endParaRPr lang="es-MX" dirty="0"/>
          </a:p>
        </p:txBody>
      </p:sp>
      <p:sp>
        <p:nvSpPr>
          <p:cNvPr id="3" name="Marcador de contenido 2"/>
          <p:cNvSpPr>
            <a:spLocks noGrp="1"/>
          </p:cNvSpPr>
          <p:nvPr>
            <p:ph idx="1"/>
          </p:nvPr>
        </p:nvSpPr>
        <p:spPr/>
        <p:txBody>
          <a:bodyPr>
            <a:normAutofit/>
          </a:bodyPr>
          <a:lstStyle/>
          <a:p>
            <a:r>
              <a:rPr lang="es-MX" dirty="0" smtClean="0"/>
              <a:t>DOF: 20/11/2013 - DECRETO por el que se expide la Ley de Ingresos de la Federación para el Ejercicio Fiscal de 2014</a:t>
            </a:r>
          </a:p>
          <a:p>
            <a:r>
              <a:rPr lang="es-MX" dirty="0" smtClean="0"/>
              <a:t>POE: 26/12/2013 - FERNANDO EUTIMIO ORTEGA BERNES, Gobernador Constitucional del Estado Libre y Soberano de Campeche, a sus habitantes, sabed: Que el H. Congreso Constitucional del Estado Libre y Soberano de Campeche, me ha dirigido el siguiente: DECRETO Número 107 ÚNICO.- Se expide la ley de Ingresos del Estado de Campeche para el ejercicio fiscal 2014.</a:t>
            </a:r>
            <a:endParaRPr lang="es-MX" dirty="0"/>
          </a:p>
        </p:txBody>
      </p:sp>
    </p:spTree>
    <p:extLst>
      <p:ext uri="{BB962C8B-B14F-4D97-AF65-F5344CB8AC3E}">
        <p14:creationId xmlns:p14="http://schemas.microsoft.com/office/powerpoint/2010/main" val="224775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Ley de ingresos Federales</a:t>
            </a:r>
            <a:endParaRPr lang="es-MX" dirty="0"/>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36187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271588" y="0"/>
            <a:ext cx="9589264" cy="6900862"/>
          </a:xfrm>
          <a:prstGeom prst="rect">
            <a:avLst/>
          </a:prstGeom>
        </p:spPr>
      </p:pic>
      <p:sp>
        <p:nvSpPr>
          <p:cNvPr id="5" name="Título 4"/>
          <p:cNvSpPr>
            <a:spLocks noGrp="1"/>
          </p:cNvSpPr>
          <p:nvPr>
            <p:ph type="title"/>
          </p:nvPr>
        </p:nvSpPr>
        <p:spPr/>
        <p:txBody>
          <a:bodyPr/>
          <a:lstStyle/>
          <a:p>
            <a:endParaRPr lang="es-MX"/>
          </a:p>
        </p:txBody>
      </p:sp>
    </p:spTree>
    <p:extLst>
      <p:ext uri="{BB962C8B-B14F-4D97-AF65-F5344CB8AC3E}">
        <p14:creationId xmlns:p14="http://schemas.microsoft.com/office/powerpoint/2010/main" val="359970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671637" y="1119187"/>
            <a:ext cx="8848725" cy="4619625"/>
          </a:xfrm>
          <a:prstGeom prst="rect">
            <a:avLst/>
          </a:prstGeom>
        </p:spPr>
      </p:pic>
    </p:spTree>
    <p:extLst>
      <p:ext uri="{BB962C8B-B14F-4D97-AF65-F5344CB8AC3E}">
        <p14:creationId xmlns:p14="http://schemas.microsoft.com/office/powerpoint/2010/main" val="154765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443037" y="204787"/>
            <a:ext cx="9305925" cy="6448425"/>
          </a:xfrm>
          <a:prstGeom prst="rect">
            <a:avLst/>
          </a:prstGeom>
        </p:spPr>
      </p:pic>
    </p:spTree>
    <p:extLst>
      <p:ext uri="{BB962C8B-B14F-4D97-AF65-F5344CB8AC3E}">
        <p14:creationId xmlns:p14="http://schemas.microsoft.com/office/powerpoint/2010/main" val="29738534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749</Words>
  <Application>Microsoft Office PowerPoint</Application>
  <PresentationFormat>Panorámica</PresentationFormat>
  <Paragraphs>88</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Calibri</vt:lpstr>
      <vt:lpstr>Calibri Light</vt:lpstr>
      <vt:lpstr>Tema de Office</vt:lpstr>
      <vt:lpstr>Introducción a las contribuciones</vt:lpstr>
      <vt:lpstr>Presentación de PowerPoint</vt:lpstr>
      <vt:lpstr>Presentación de PowerPoint</vt:lpstr>
      <vt:lpstr>Presentación de PowerPoint</vt:lpstr>
      <vt:lpstr>Que impuestos debo cubrir?</vt:lpstr>
      <vt:lpstr>Ley de ingresos Federales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de ingresos estatal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Impuestos municipales?</vt:lpstr>
      <vt:lpstr>Municipios</vt:lpstr>
      <vt:lpstr>Ley del Impuesto Sobre la Renta</vt:lpstr>
      <vt:lpstr>Presentación de PowerPoint</vt:lpstr>
      <vt:lpstr>Estructura de pago</vt:lpstr>
      <vt:lpstr>Deducciones</vt:lpstr>
      <vt:lpstr>Deducción de inversiones</vt:lpstr>
      <vt:lpstr>Presentación de PowerPoint</vt:lpstr>
      <vt:lpstr>Ejemplos:</vt:lpstr>
      <vt:lpstr>LEY DEL IMPUESTO AL VALOR AGREGADO</vt:lpstr>
      <vt:lpstr>Presentación de PowerPoint</vt:lpstr>
      <vt:lpstr>Ejemplo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las contribuciones</dc:title>
  <dc:creator>fidel alcocer</dc:creator>
  <cp:lastModifiedBy>fidel alcocer</cp:lastModifiedBy>
  <cp:revision>12</cp:revision>
  <dcterms:created xsi:type="dcterms:W3CDTF">2014-09-05T16:36:47Z</dcterms:created>
  <dcterms:modified xsi:type="dcterms:W3CDTF">2014-09-05T19:03:29Z</dcterms:modified>
</cp:coreProperties>
</file>